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Horn's Method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1/18/2011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use of the least-squares criteria assumes</a:t>
            </a:r>
          </a:p>
          <a:p>
            <a:pPr lvl="1"/>
            <a:r>
              <a:rPr lang="en-CA" dirty="0" smtClean="0"/>
              <a:t>identically distributed noise in each point</a:t>
            </a:r>
          </a:p>
          <a:p>
            <a:pPr lvl="1"/>
            <a:r>
              <a:rPr lang="en-CA" dirty="0" smtClean="0"/>
              <a:t>isotropic noise in each point</a:t>
            </a:r>
          </a:p>
          <a:p>
            <a:pPr lvl="2"/>
            <a:r>
              <a:rPr lang="en-CA" dirty="0" smtClean="0"/>
              <a:t>more accurate (although more complicated) algorithms are available if these criteria are not met</a:t>
            </a:r>
          </a:p>
          <a:p>
            <a:pPr lvl="3"/>
            <a:r>
              <a:rPr lang="en-CA" dirty="0" err="1" smtClean="0"/>
              <a:t>Matei</a:t>
            </a:r>
            <a:r>
              <a:rPr lang="en-CA" dirty="0" smtClean="0"/>
              <a:t> and Meer, IEEE PAMI, 28(10), Oct 2006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inaccurate measurements (statistical outliers) will lead to a poor estimate of the transformation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1" name="Picture 10" descr="out.png"/>
          <p:cNvPicPr>
            <a:picLocks noChangeAspect="1"/>
          </p:cNvPicPr>
          <p:nvPr/>
        </p:nvPicPr>
        <p:blipFill>
          <a:blip r:embed="rId2" cstate="print"/>
          <a:srcRect l="13636" r="13636"/>
          <a:stretch>
            <a:fillRect/>
          </a:stretch>
        </p:blipFill>
        <p:spPr>
          <a:xfrm>
            <a:off x="533400" y="1981200"/>
            <a:ext cx="3657600" cy="3771900"/>
          </a:xfrm>
          <a:prstGeom prst="rect">
            <a:avLst/>
          </a:prstGeom>
        </p:spPr>
      </p:pic>
      <p:pic>
        <p:nvPicPr>
          <p:cNvPr id="12" name="Picture 11" descr="outreg.png"/>
          <p:cNvPicPr>
            <a:picLocks noChangeAspect="1"/>
          </p:cNvPicPr>
          <p:nvPr/>
        </p:nvPicPr>
        <p:blipFill>
          <a:blip r:embed="rId3" cstate="print"/>
          <a:srcRect l="13636" r="13636"/>
          <a:stretch>
            <a:fillRect/>
          </a:stretch>
        </p:blipFill>
        <p:spPr>
          <a:xfrm>
            <a:off x="4876800" y="1981200"/>
            <a:ext cx="3657600" cy="37719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05000" y="5791200"/>
            <a:ext cx="108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measured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48400" y="5791200"/>
            <a:ext cx="1121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registered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Problem 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points measured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and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estimate the transformation       (or      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2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8629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17526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400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901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5791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4600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814718" y="33527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95718" y="27431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00518" y="43433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81518" y="34289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4957718" y="44957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5105400" y="3235325"/>
          <a:ext cx="381000" cy="498475"/>
        </p:xfrm>
        <a:graphic>
          <a:graphicData uri="http://schemas.openxmlformats.org/presentationml/2006/ole">
            <p:oleObj spid="_x0000_s93188" name="Equation" r:id="rId3" imgW="190440" imgH="215640" progId="Equation.3">
              <p:embed/>
            </p:oleObj>
          </a:graphicData>
        </a:graphic>
      </p:graphicFrame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5105400" y="4343400"/>
          <a:ext cx="381000" cy="527050"/>
        </p:xfrm>
        <a:graphic>
          <a:graphicData uri="http://schemas.openxmlformats.org/presentationml/2006/ole">
            <p:oleObj spid="_x0000_s93189" name="Equation" r:id="rId4" imgW="190440" imgH="228600" progId="Equation.3">
              <p:embed/>
            </p:oleObj>
          </a:graphicData>
        </a:graphic>
      </p:graphicFrame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4127500" y="4211638"/>
          <a:ext cx="355600" cy="498475"/>
        </p:xfrm>
        <a:graphic>
          <a:graphicData uri="http://schemas.openxmlformats.org/presentationml/2006/ole">
            <p:oleObj spid="_x0000_s93190" name="Equation" r:id="rId5" imgW="177480" imgH="215640" progId="Equation.3">
              <p:embed/>
            </p:oleObj>
          </a:graphicData>
        </a:graphic>
      </p:graphicFrame>
      <p:graphicFrame>
        <p:nvGraphicFramePr>
          <p:cNvPr id="93191" name="Object 7"/>
          <p:cNvGraphicFramePr>
            <a:graphicFrameLocks noChangeAspect="1"/>
          </p:cNvGraphicFramePr>
          <p:nvPr/>
        </p:nvGraphicFramePr>
        <p:xfrm>
          <a:off x="3429000" y="3206750"/>
          <a:ext cx="381000" cy="527050"/>
        </p:xfrm>
        <a:graphic>
          <a:graphicData uri="http://schemas.openxmlformats.org/presentationml/2006/ole">
            <p:oleObj spid="_x0000_s93191" name="Equation" r:id="rId6" imgW="190440" imgH="228600" progId="Equation.3">
              <p:embed/>
            </p:oleObj>
          </a:graphicData>
        </a:graphic>
      </p:graphicFrame>
      <p:graphicFrame>
        <p:nvGraphicFramePr>
          <p:cNvPr id="93192" name="Object 8"/>
          <p:cNvGraphicFramePr>
            <a:graphicFrameLocks noChangeAspect="1"/>
          </p:cNvGraphicFramePr>
          <p:nvPr/>
        </p:nvGraphicFramePr>
        <p:xfrm>
          <a:off x="3962400" y="2224088"/>
          <a:ext cx="381000" cy="496887"/>
        </p:xfrm>
        <a:graphic>
          <a:graphicData uri="http://schemas.openxmlformats.org/presentationml/2006/ole">
            <p:oleObj spid="_x0000_s93192" name="Equation" r:id="rId7" imgW="190440" imgH="215640" progId="Equation.3">
              <p:embed/>
            </p:oleObj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2590800" y="1219200"/>
          <a:ext cx="457200" cy="585788"/>
        </p:xfrm>
        <a:graphic>
          <a:graphicData uri="http://schemas.openxmlformats.org/presentationml/2006/ole">
            <p:oleObj spid="_x0000_s93193" name="Equation" r:id="rId8" imgW="228600" imgH="253800" progId="Equation.3">
              <p:embed/>
            </p:oleObj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3683000" y="1219200"/>
          <a:ext cx="431800" cy="585788"/>
        </p:xfrm>
        <a:graphic>
          <a:graphicData uri="http://schemas.openxmlformats.org/presentationml/2006/ole">
            <p:oleObj spid="_x0000_s93194" name="Equation" r:id="rId9" imgW="2156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Problem 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points measured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and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find the transformation</a:t>
            </a:r>
          </a:p>
          <a:p>
            <a:pPr>
              <a:buNone/>
            </a:pP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residual errors</a:t>
            </a:r>
          </a:p>
          <a:p>
            <a:pPr>
              <a:buNone/>
            </a:pP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find the least-squares solution</a:t>
            </a:r>
            <a:endParaRPr lang="en-US" dirty="0"/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3683000" y="2805113"/>
          <a:ext cx="1778000" cy="555625"/>
        </p:xfrm>
        <a:graphic>
          <a:graphicData uri="http://schemas.openxmlformats.org/presentationml/2006/ole">
            <p:oleObj spid="_x0000_s99335" name="Equation" r:id="rId3" imgW="888840" imgH="241200" progId="Equation.3">
              <p:embed/>
            </p:oleObj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4089400" y="5481638"/>
          <a:ext cx="1016000" cy="995362"/>
        </p:xfrm>
        <a:graphic>
          <a:graphicData uri="http://schemas.openxmlformats.org/presentationml/2006/ole">
            <p:oleObj spid="_x0000_s99336" name="Equation" r:id="rId4" imgW="507960" imgH="431640" progId="Equation.3">
              <p:embed/>
            </p:oleObj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3060700" y="1447800"/>
          <a:ext cx="3022600" cy="557213"/>
        </p:xfrm>
        <a:graphic>
          <a:graphicData uri="http://schemas.openxmlformats.org/presentationml/2006/ole">
            <p:oleObj spid="_x0000_s99337" name="Equation" r:id="rId5" imgW="1511280" imgH="241200" progId="Equation.3">
              <p:embed/>
            </p:oleObj>
          </a:graphicData>
        </a:graphic>
      </p:graphicFrame>
      <p:graphicFrame>
        <p:nvGraphicFramePr>
          <p:cNvPr id="99339" name="Object 9"/>
          <p:cNvGraphicFramePr>
            <a:graphicFrameLocks noChangeAspect="1"/>
          </p:cNvGraphicFramePr>
          <p:nvPr/>
        </p:nvGraphicFramePr>
        <p:xfrm>
          <a:off x="3441700" y="4176713"/>
          <a:ext cx="2260600" cy="555625"/>
        </p:xfrm>
        <a:graphic>
          <a:graphicData uri="http://schemas.openxmlformats.org/presentationml/2006/ole">
            <p:oleObj spid="_x0000_s99339" name="Equation" r:id="rId6" imgW="11300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1. Compute the </a:t>
            </a:r>
            <a:r>
              <a:rPr lang="en-CA" dirty="0" err="1" smtClean="0"/>
              <a:t>Centroids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compute and subtract </a:t>
            </a:r>
            <a:r>
              <a:rPr lang="en-CA" dirty="0" err="1" smtClean="0"/>
              <a:t>centroids</a:t>
            </a:r>
            <a:r>
              <a:rPr lang="en-CA" dirty="0" smtClean="0"/>
              <a:t> from both sets of measurements</a:t>
            </a:r>
            <a:endParaRPr lang="en-US" dirty="0"/>
          </a:p>
        </p:txBody>
      </p:sp>
      <p:graphicFrame>
        <p:nvGraphicFramePr>
          <p:cNvPr id="100354" name="Object 9"/>
          <p:cNvGraphicFramePr>
            <a:graphicFrameLocks noChangeAspect="1"/>
          </p:cNvGraphicFramePr>
          <p:nvPr/>
        </p:nvGraphicFramePr>
        <p:xfrm>
          <a:off x="2286000" y="1846262"/>
          <a:ext cx="1498600" cy="1582738"/>
        </p:xfrm>
        <a:graphic>
          <a:graphicData uri="http://schemas.openxmlformats.org/presentationml/2006/ole">
            <p:oleObj spid="_x0000_s100354" name="Equation" r:id="rId3" imgW="749160" imgH="685800" progId="Equation.3">
              <p:embed/>
            </p:oleObj>
          </a:graphicData>
        </a:graphic>
      </p:graphicFrame>
      <p:graphicFrame>
        <p:nvGraphicFramePr>
          <p:cNvPr id="100355" name="Object 9"/>
          <p:cNvGraphicFramePr>
            <a:graphicFrameLocks noChangeAspect="1"/>
          </p:cNvGraphicFramePr>
          <p:nvPr/>
        </p:nvGraphicFramePr>
        <p:xfrm>
          <a:off x="5257800" y="1846262"/>
          <a:ext cx="1549400" cy="1582738"/>
        </p:xfrm>
        <a:graphic>
          <a:graphicData uri="http://schemas.openxmlformats.org/presentationml/2006/ole">
            <p:oleObj spid="_x0000_s100355" name="Equation" r:id="rId4" imgW="77436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2. Compute the Matrix 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compute the sum of the component products for all pairs of corresponding points</a:t>
            </a:r>
            <a:endParaRPr lang="en-US" dirty="0"/>
          </a:p>
        </p:txBody>
      </p:sp>
      <p:graphicFrame>
        <p:nvGraphicFramePr>
          <p:cNvPr id="101378" name="Object 9"/>
          <p:cNvGraphicFramePr>
            <a:graphicFrameLocks noChangeAspect="1"/>
          </p:cNvGraphicFramePr>
          <p:nvPr/>
        </p:nvGraphicFramePr>
        <p:xfrm>
          <a:off x="2578100" y="2057400"/>
          <a:ext cx="3987800" cy="1700213"/>
        </p:xfrm>
        <a:graphic>
          <a:graphicData uri="http://schemas.openxmlformats.org/presentationml/2006/ole">
            <p:oleObj spid="_x0000_s101378" name="Equation" r:id="rId3" imgW="199368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3. Compute the Matrix 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use the elements of M to compute N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note that N is symmetric</a:t>
            </a:r>
            <a:endParaRPr lang="en-US" dirty="0"/>
          </a:p>
        </p:txBody>
      </p:sp>
      <p:graphicFrame>
        <p:nvGraphicFramePr>
          <p:cNvPr id="102402" name="Object 9"/>
          <p:cNvGraphicFramePr>
            <a:graphicFrameLocks noChangeAspect="1"/>
          </p:cNvGraphicFramePr>
          <p:nvPr/>
        </p:nvGraphicFramePr>
        <p:xfrm>
          <a:off x="594360" y="1676400"/>
          <a:ext cx="7955280" cy="1951673"/>
        </p:xfrm>
        <a:graphic>
          <a:graphicData uri="http://schemas.openxmlformats.org/presentationml/2006/ole">
            <p:oleObj spid="_x0000_s102402" name="Equation" r:id="rId3" imgW="441936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4. Compute Eigenvectors and </a:t>
            </a:r>
            <a:r>
              <a:rPr lang="en-CA" dirty="0" err="1" smtClean="0"/>
              <a:t>Eigenvalues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compute the eigenvectors and </a:t>
            </a:r>
            <a:r>
              <a:rPr lang="en-CA" dirty="0" err="1" smtClean="0"/>
              <a:t>eigenvalues</a:t>
            </a:r>
            <a:r>
              <a:rPr lang="en-CA" dirty="0" smtClean="0"/>
              <a:t> of N</a:t>
            </a:r>
          </a:p>
          <a:p>
            <a:pPr lvl="1"/>
            <a:r>
              <a:rPr lang="en-CA" dirty="0" smtClean="0"/>
              <a:t>in principle, the eigenvectors and </a:t>
            </a:r>
            <a:r>
              <a:rPr lang="en-CA" dirty="0" err="1" smtClean="0"/>
              <a:t>eigenvalues</a:t>
            </a:r>
            <a:r>
              <a:rPr lang="en-CA" dirty="0" smtClean="0"/>
              <a:t> can be found by finding the roots of a 4</a:t>
            </a:r>
            <a:r>
              <a:rPr lang="en-CA" baseline="30000" dirty="0" smtClean="0"/>
              <a:t>th</a:t>
            </a:r>
            <a:r>
              <a:rPr lang="en-CA" dirty="0" smtClean="0"/>
              <a:t> order polynomial but numeric methods are easier</a:t>
            </a:r>
          </a:p>
          <a:p>
            <a:pPr lvl="2"/>
            <a:r>
              <a:rPr lang="en-CA" dirty="0" smtClean="0"/>
              <a:t>the fact that N is symmetric allows for efficient numeric </a:t>
            </a:r>
            <a:r>
              <a:rPr lang="en-CA" dirty="0" err="1" smtClean="0"/>
              <a:t>eigenvalue</a:t>
            </a:r>
            <a:r>
              <a:rPr lang="en-CA" dirty="0" smtClean="0"/>
              <a:t>/vector solvers</a:t>
            </a:r>
          </a:p>
          <a:p>
            <a:pPr lvl="2"/>
            <a:r>
              <a:rPr lang="en-CA" dirty="0" smtClean="0"/>
              <a:t>in </a:t>
            </a:r>
            <a:r>
              <a:rPr lang="en-CA" dirty="0" err="1" smtClean="0"/>
              <a:t>Matlab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1608" y="3276600"/>
            <a:ext cx="77251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% D is a diagonal matrix of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eigenvalues</a:t>
            </a:r>
            <a:endParaRPr lang="en-CA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% columns of V are the corresponding eigenvectors</a:t>
            </a:r>
          </a:p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[V, D] =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eig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(N);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5. Find the Quaternion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quaternion representing the estimated rotation is the eigenvector corresponding to the largest positive </a:t>
            </a:r>
            <a:r>
              <a:rPr lang="en-CA" dirty="0" err="1" smtClean="0"/>
              <a:t>eigenvalue</a:t>
            </a:r>
            <a:endParaRPr lang="en-CA" dirty="0" smtClean="0"/>
          </a:p>
          <a:p>
            <a:pPr lvl="2"/>
            <a:r>
              <a:rPr lang="en-CA" dirty="0" smtClean="0"/>
              <a:t>in </a:t>
            </a:r>
            <a:r>
              <a:rPr lang="en-CA" dirty="0" err="1" smtClean="0"/>
              <a:t>Matlab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1608" y="2133600"/>
            <a:ext cx="54168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% y is the largest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eigenvalue</a:t>
            </a:r>
            <a:endParaRPr lang="en-CA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is the index of y in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(D)</a:t>
            </a:r>
          </a:p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[y,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] = max(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(D));</a:t>
            </a:r>
          </a:p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Q = V(:,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6. Compute the Translation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use the </a:t>
            </a:r>
            <a:r>
              <a:rPr lang="en-CA" dirty="0" err="1" smtClean="0"/>
              <a:t>centroids</a:t>
            </a:r>
            <a:r>
              <a:rPr lang="en-CA" dirty="0" smtClean="0"/>
              <a:t> to compute the estimated translation</a:t>
            </a:r>
          </a:p>
          <a:p>
            <a:pPr lvl="1"/>
            <a:r>
              <a:rPr lang="en-CA" dirty="0" smtClean="0"/>
              <a:t>recall that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using the </a:t>
            </a:r>
            <a:r>
              <a:rPr lang="en-CA" dirty="0" err="1" smtClean="0"/>
              <a:t>centroids</a:t>
            </a:r>
            <a:endParaRPr lang="en-US" dirty="0"/>
          </a:p>
        </p:txBody>
      </p:sp>
      <p:graphicFrame>
        <p:nvGraphicFramePr>
          <p:cNvPr id="103426" name="Object 9"/>
          <p:cNvGraphicFramePr>
            <a:graphicFrameLocks noChangeAspect="1"/>
          </p:cNvGraphicFramePr>
          <p:nvPr/>
        </p:nvGraphicFramePr>
        <p:xfrm>
          <a:off x="3733800" y="1600200"/>
          <a:ext cx="1676400" cy="555625"/>
        </p:xfrm>
        <a:graphic>
          <a:graphicData uri="http://schemas.openxmlformats.org/presentationml/2006/ole">
            <p:oleObj spid="_x0000_s103426" name="Equation" r:id="rId3" imgW="838080" imgH="241200" progId="Equation.3">
              <p:embed/>
            </p:oleObj>
          </a:graphicData>
        </a:graphic>
      </p:graphicFrame>
      <p:graphicFrame>
        <p:nvGraphicFramePr>
          <p:cNvPr id="103427" name="Object 9"/>
          <p:cNvGraphicFramePr>
            <a:graphicFrameLocks noChangeAspect="1"/>
          </p:cNvGraphicFramePr>
          <p:nvPr/>
        </p:nvGraphicFramePr>
        <p:xfrm>
          <a:off x="2857500" y="3055938"/>
          <a:ext cx="3429000" cy="525462"/>
        </p:xfrm>
        <a:graphic>
          <a:graphicData uri="http://schemas.openxmlformats.org/presentationml/2006/ole">
            <p:oleObj spid="_x0000_s103427" name="Equation" r:id="rId4" imgW="17143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1288</TotalTime>
  <Words>336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Origin</vt:lpstr>
      <vt:lpstr>Equation</vt:lpstr>
      <vt:lpstr>Microsoft Equation 3.0</vt:lpstr>
      <vt:lpstr>Day 05</vt:lpstr>
      <vt:lpstr>Problem Statement</vt:lpstr>
      <vt:lpstr>Problem Statement</vt:lpstr>
      <vt:lpstr>1. Compute the Centroids</vt:lpstr>
      <vt:lpstr>2. Compute the Matrix M</vt:lpstr>
      <vt:lpstr>3. Compute the Matrix N</vt:lpstr>
      <vt:lpstr>4. Compute Eigenvectors and Eigenvalues</vt:lpstr>
      <vt:lpstr>5. Find the Quaternion</vt:lpstr>
      <vt:lpstr>6. Compute the Translation</vt:lpstr>
      <vt:lpstr>Issues</vt:lpstr>
      <vt:lpstr>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18</cp:revision>
  <dcterms:created xsi:type="dcterms:W3CDTF">2011-01-07T01:27:12Z</dcterms:created>
  <dcterms:modified xsi:type="dcterms:W3CDTF">2011-01-19T06:12:32Z</dcterms:modified>
</cp:coreProperties>
</file>