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70" d="100"/>
          <a:sy n="70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1/18/2011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1/18/2011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1/18/2011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1/18/2011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1/18/2011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</a:t>
            </a:r>
            <a:r>
              <a:rPr lang="en-CA" dirty="0" smtClean="0"/>
              <a:t>05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Horn's Method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1/18/2011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Issues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use of the least-squares criteria assumes</a:t>
            </a:r>
          </a:p>
          <a:p>
            <a:pPr lvl="1"/>
            <a:r>
              <a:rPr lang="en-CA" dirty="0" smtClean="0"/>
              <a:t>identically distributed noise in each point</a:t>
            </a:r>
          </a:p>
          <a:p>
            <a:pPr lvl="1"/>
            <a:r>
              <a:rPr lang="en-CA" dirty="0" smtClean="0"/>
              <a:t>isotropic noise in each point</a:t>
            </a:r>
          </a:p>
          <a:p>
            <a:pPr lvl="2"/>
            <a:r>
              <a:rPr lang="en-CA" dirty="0" smtClean="0"/>
              <a:t>more accurate (although more complicated) algorithms are available if these criteria are not met</a:t>
            </a:r>
          </a:p>
          <a:p>
            <a:pPr lvl="3"/>
            <a:r>
              <a:rPr lang="en-CA" dirty="0" err="1" smtClean="0"/>
              <a:t>Matei</a:t>
            </a:r>
            <a:r>
              <a:rPr lang="en-CA" dirty="0" smtClean="0"/>
              <a:t> and Meer, IEEE PAMI, 28(10), Oct 2006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Issues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inaccurate measurements (statistical outliers) will lead to a poor estimate of the transformation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1" name="Picture 10" descr="out.png"/>
          <p:cNvPicPr>
            <a:picLocks noChangeAspect="1"/>
          </p:cNvPicPr>
          <p:nvPr/>
        </p:nvPicPr>
        <p:blipFill>
          <a:blip r:embed="rId2" cstate="print"/>
          <a:srcRect l="13636" r="13636"/>
          <a:stretch>
            <a:fillRect/>
          </a:stretch>
        </p:blipFill>
        <p:spPr>
          <a:xfrm>
            <a:off x="533400" y="1981200"/>
            <a:ext cx="3657600" cy="3771900"/>
          </a:xfrm>
          <a:prstGeom prst="rect">
            <a:avLst/>
          </a:prstGeom>
        </p:spPr>
      </p:pic>
      <p:pic>
        <p:nvPicPr>
          <p:cNvPr id="12" name="Picture 11" descr="outreg.png"/>
          <p:cNvPicPr>
            <a:picLocks noChangeAspect="1"/>
          </p:cNvPicPr>
          <p:nvPr/>
        </p:nvPicPr>
        <p:blipFill>
          <a:blip r:embed="rId3" cstate="print"/>
          <a:srcRect l="13636" r="13636"/>
          <a:stretch>
            <a:fillRect/>
          </a:stretch>
        </p:blipFill>
        <p:spPr>
          <a:xfrm>
            <a:off x="4876800" y="1981200"/>
            <a:ext cx="3657600" cy="37719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905000" y="5791200"/>
            <a:ext cx="1088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measured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48400" y="5791200"/>
            <a:ext cx="1121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</a:rPr>
              <a:t>registered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Problem Statement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given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/>
              <a:t> points measured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CA" dirty="0" smtClean="0"/>
              <a:t> and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CA" dirty="0" smtClean="0"/>
              <a:t> estimate the transformation       (or      )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362200" y="4038599"/>
            <a:ext cx="838200" cy="6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1862931" y="3546474"/>
            <a:ext cx="99774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1752600" y="4044951"/>
            <a:ext cx="609600" cy="6032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86000" y="4126467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6400800" y="4038599"/>
            <a:ext cx="838200" cy="6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5901531" y="3546474"/>
            <a:ext cx="99774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5791200" y="4044951"/>
            <a:ext cx="609600" cy="6032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324600" y="4114799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3814718" y="3352799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195718" y="2743199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500518" y="4343399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881518" y="3428999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4957718" y="4495799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3188" name="Object 4"/>
          <p:cNvGraphicFramePr>
            <a:graphicFrameLocks noChangeAspect="1"/>
          </p:cNvGraphicFramePr>
          <p:nvPr/>
        </p:nvGraphicFramePr>
        <p:xfrm>
          <a:off x="5105400" y="3235325"/>
          <a:ext cx="381000" cy="498475"/>
        </p:xfrm>
        <a:graphic>
          <a:graphicData uri="http://schemas.openxmlformats.org/presentationml/2006/ole">
            <p:oleObj spid="_x0000_s93188" name="Equation" r:id="rId3" imgW="190440" imgH="215640" progId="Equation.3">
              <p:embed/>
            </p:oleObj>
          </a:graphicData>
        </a:graphic>
      </p:graphicFrame>
      <p:graphicFrame>
        <p:nvGraphicFramePr>
          <p:cNvPr id="93189" name="Object 5"/>
          <p:cNvGraphicFramePr>
            <a:graphicFrameLocks noChangeAspect="1"/>
          </p:cNvGraphicFramePr>
          <p:nvPr/>
        </p:nvGraphicFramePr>
        <p:xfrm>
          <a:off x="5105400" y="4343400"/>
          <a:ext cx="381000" cy="527050"/>
        </p:xfrm>
        <a:graphic>
          <a:graphicData uri="http://schemas.openxmlformats.org/presentationml/2006/ole">
            <p:oleObj spid="_x0000_s93189" name="Equation" r:id="rId4" imgW="190440" imgH="228600" progId="Equation.3">
              <p:embed/>
            </p:oleObj>
          </a:graphicData>
        </a:graphic>
      </p:graphicFrame>
      <p:graphicFrame>
        <p:nvGraphicFramePr>
          <p:cNvPr id="93190" name="Object 6"/>
          <p:cNvGraphicFramePr>
            <a:graphicFrameLocks noChangeAspect="1"/>
          </p:cNvGraphicFramePr>
          <p:nvPr/>
        </p:nvGraphicFramePr>
        <p:xfrm>
          <a:off x="4127500" y="4211638"/>
          <a:ext cx="355600" cy="498475"/>
        </p:xfrm>
        <a:graphic>
          <a:graphicData uri="http://schemas.openxmlformats.org/presentationml/2006/ole">
            <p:oleObj spid="_x0000_s93190" name="Equation" r:id="rId5" imgW="177480" imgH="215640" progId="Equation.3">
              <p:embed/>
            </p:oleObj>
          </a:graphicData>
        </a:graphic>
      </p:graphicFrame>
      <p:graphicFrame>
        <p:nvGraphicFramePr>
          <p:cNvPr id="93191" name="Object 7"/>
          <p:cNvGraphicFramePr>
            <a:graphicFrameLocks noChangeAspect="1"/>
          </p:cNvGraphicFramePr>
          <p:nvPr/>
        </p:nvGraphicFramePr>
        <p:xfrm>
          <a:off x="3429000" y="3206750"/>
          <a:ext cx="381000" cy="527050"/>
        </p:xfrm>
        <a:graphic>
          <a:graphicData uri="http://schemas.openxmlformats.org/presentationml/2006/ole">
            <p:oleObj spid="_x0000_s93191" name="Equation" r:id="rId6" imgW="190440" imgH="228600" progId="Equation.3">
              <p:embed/>
            </p:oleObj>
          </a:graphicData>
        </a:graphic>
      </p:graphicFrame>
      <p:graphicFrame>
        <p:nvGraphicFramePr>
          <p:cNvPr id="93192" name="Object 8"/>
          <p:cNvGraphicFramePr>
            <a:graphicFrameLocks noChangeAspect="1"/>
          </p:cNvGraphicFramePr>
          <p:nvPr/>
        </p:nvGraphicFramePr>
        <p:xfrm>
          <a:off x="3962400" y="2224088"/>
          <a:ext cx="381000" cy="496887"/>
        </p:xfrm>
        <a:graphic>
          <a:graphicData uri="http://schemas.openxmlformats.org/presentationml/2006/ole">
            <p:oleObj spid="_x0000_s93192" name="Equation" r:id="rId7" imgW="190440" imgH="215640" progId="Equation.3">
              <p:embed/>
            </p:oleObj>
          </a:graphicData>
        </a:graphic>
      </p:graphicFrame>
      <p:graphicFrame>
        <p:nvGraphicFramePr>
          <p:cNvPr id="93193" name="Object 9"/>
          <p:cNvGraphicFramePr>
            <a:graphicFrameLocks noChangeAspect="1"/>
          </p:cNvGraphicFramePr>
          <p:nvPr/>
        </p:nvGraphicFramePr>
        <p:xfrm>
          <a:off x="2590800" y="1219200"/>
          <a:ext cx="457200" cy="585788"/>
        </p:xfrm>
        <a:graphic>
          <a:graphicData uri="http://schemas.openxmlformats.org/presentationml/2006/ole">
            <p:oleObj spid="_x0000_s93193" name="Equation" r:id="rId8" imgW="228600" imgH="253800" progId="Equation.3">
              <p:embed/>
            </p:oleObj>
          </a:graphicData>
        </a:graphic>
      </p:graphicFrame>
      <p:graphicFrame>
        <p:nvGraphicFramePr>
          <p:cNvPr id="93194" name="Object 10"/>
          <p:cNvGraphicFramePr>
            <a:graphicFrameLocks noChangeAspect="1"/>
          </p:cNvGraphicFramePr>
          <p:nvPr/>
        </p:nvGraphicFramePr>
        <p:xfrm>
          <a:off x="3683000" y="1219200"/>
          <a:ext cx="431800" cy="585788"/>
        </p:xfrm>
        <a:graphic>
          <a:graphicData uri="http://schemas.openxmlformats.org/presentationml/2006/ole">
            <p:oleObj spid="_x0000_s93194" name="Equation" r:id="rId9" imgW="21564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Problem Statement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given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/>
              <a:t> points measured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CA" dirty="0" smtClean="0"/>
              <a:t> and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endParaRPr lang="en-C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C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find the transformation</a:t>
            </a:r>
          </a:p>
          <a:p>
            <a:pPr>
              <a:buNone/>
            </a:pPr>
            <a:endParaRPr lang="en-C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C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residual errors</a:t>
            </a:r>
          </a:p>
          <a:p>
            <a:pPr>
              <a:buNone/>
            </a:pPr>
            <a:endParaRPr lang="en-C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C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find the least-squares solution</a:t>
            </a:r>
            <a:endParaRPr lang="en-US" dirty="0"/>
          </a:p>
        </p:txBody>
      </p:sp>
      <p:graphicFrame>
        <p:nvGraphicFramePr>
          <p:cNvPr id="93193" name="Object 9"/>
          <p:cNvGraphicFramePr>
            <a:graphicFrameLocks noChangeAspect="1"/>
          </p:cNvGraphicFramePr>
          <p:nvPr/>
        </p:nvGraphicFramePr>
        <p:xfrm>
          <a:off x="3683000" y="2805113"/>
          <a:ext cx="1778000" cy="555625"/>
        </p:xfrm>
        <a:graphic>
          <a:graphicData uri="http://schemas.openxmlformats.org/presentationml/2006/ole">
            <p:oleObj spid="_x0000_s99335" name="Equation" r:id="rId3" imgW="888840" imgH="241200" progId="Equation.3">
              <p:embed/>
            </p:oleObj>
          </a:graphicData>
        </a:graphic>
      </p:graphicFrame>
      <p:graphicFrame>
        <p:nvGraphicFramePr>
          <p:cNvPr id="93194" name="Object 10"/>
          <p:cNvGraphicFramePr>
            <a:graphicFrameLocks noChangeAspect="1"/>
          </p:cNvGraphicFramePr>
          <p:nvPr/>
        </p:nvGraphicFramePr>
        <p:xfrm>
          <a:off x="4089400" y="5481638"/>
          <a:ext cx="1016000" cy="995362"/>
        </p:xfrm>
        <a:graphic>
          <a:graphicData uri="http://schemas.openxmlformats.org/presentationml/2006/ole">
            <p:oleObj spid="_x0000_s99336" name="Equation" r:id="rId4" imgW="507960" imgH="431640" progId="Equation.3">
              <p:embed/>
            </p:oleObj>
          </a:graphicData>
        </a:graphic>
      </p:graphicFrame>
      <p:graphicFrame>
        <p:nvGraphicFramePr>
          <p:cNvPr id="99337" name="Object 9"/>
          <p:cNvGraphicFramePr>
            <a:graphicFrameLocks noChangeAspect="1"/>
          </p:cNvGraphicFramePr>
          <p:nvPr/>
        </p:nvGraphicFramePr>
        <p:xfrm>
          <a:off x="3060700" y="1447800"/>
          <a:ext cx="3022600" cy="557213"/>
        </p:xfrm>
        <a:graphic>
          <a:graphicData uri="http://schemas.openxmlformats.org/presentationml/2006/ole">
            <p:oleObj spid="_x0000_s99337" name="Equation" r:id="rId5" imgW="1511280" imgH="241200" progId="Equation.3">
              <p:embed/>
            </p:oleObj>
          </a:graphicData>
        </a:graphic>
      </p:graphicFrame>
      <p:graphicFrame>
        <p:nvGraphicFramePr>
          <p:cNvPr id="99339" name="Object 9"/>
          <p:cNvGraphicFramePr>
            <a:graphicFrameLocks noChangeAspect="1"/>
          </p:cNvGraphicFramePr>
          <p:nvPr/>
        </p:nvGraphicFramePr>
        <p:xfrm>
          <a:off x="3441700" y="4176713"/>
          <a:ext cx="2260600" cy="555625"/>
        </p:xfrm>
        <a:graphic>
          <a:graphicData uri="http://schemas.openxmlformats.org/presentationml/2006/ole">
            <p:oleObj spid="_x0000_s99339" name="Equation" r:id="rId6" imgW="113004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1. Compute the </a:t>
            </a:r>
            <a:r>
              <a:rPr lang="en-CA" dirty="0" err="1" smtClean="0"/>
              <a:t>Centroids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compute and subtract </a:t>
            </a:r>
            <a:r>
              <a:rPr lang="en-CA" dirty="0" err="1" smtClean="0"/>
              <a:t>centroids</a:t>
            </a:r>
            <a:r>
              <a:rPr lang="en-CA" dirty="0" smtClean="0"/>
              <a:t> from both sets of measurements</a:t>
            </a:r>
            <a:endParaRPr lang="en-US" dirty="0"/>
          </a:p>
        </p:txBody>
      </p:sp>
      <p:graphicFrame>
        <p:nvGraphicFramePr>
          <p:cNvPr id="100354" name="Object 9"/>
          <p:cNvGraphicFramePr>
            <a:graphicFrameLocks noChangeAspect="1"/>
          </p:cNvGraphicFramePr>
          <p:nvPr/>
        </p:nvGraphicFramePr>
        <p:xfrm>
          <a:off x="2286000" y="1846262"/>
          <a:ext cx="1498600" cy="1582738"/>
        </p:xfrm>
        <a:graphic>
          <a:graphicData uri="http://schemas.openxmlformats.org/presentationml/2006/ole">
            <p:oleObj spid="_x0000_s100354" name="Equation" r:id="rId3" imgW="749160" imgH="685800" progId="Equation.3">
              <p:embed/>
            </p:oleObj>
          </a:graphicData>
        </a:graphic>
      </p:graphicFrame>
      <p:graphicFrame>
        <p:nvGraphicFramePr>
          <p:cNvPr id="100355" name="Object 9"/>
          <p:cNvGraphicFramePr>
            <a:graphicFrameLocks noChangeAspect="1"/>
          </p:cNvGraphicFramePr>
          <p:nvPr/>
        </p:nvGraphicFramePr>
        <p:xfrm>
          <a:off x="5257800" y="1846262"/>
          <a:ext cx="1549400" cy="1582738"/>
        </p:xfrm>
        <a:graphic>
          <a:graphicData uri="http://schemas.openxmlformats.org/presentationml/2006/ole">
            <p:oleObj spid="_x0000_s100355" name="Equation" r:id="rId4" imgW="774360" imgH="68580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2. Compute the Matrix 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compute the sum of the component products for all pairs of corresponding points</a:t>
            </a:r>
            <a:endParaRPr lang="en-US" dirty="0"/>
          </a:p>
        </p:txBody>
      </p:sp>
      <p:graphicFrame>
        <p:nvGraphicFramePr>
          <p:cNvPr id="101378" name="Object 9"/>
          <p:cNvGraphicFramePr>
            <a:graphicFrameLocks noChangeAspect="1"/>
          </p:cNvGraphicFramePr>
          <p:nvPr/>
        </p:nvGraphicFramePr>
        <p:xfrm>
          <a:off x="2578100" y="2057400"/>
          <a:ext cx="3987800" cy="1700213"/>
        </p:xfrm>
        <a:graphic>
          <a:graphicData uri="http://schemas.openxmlformats.org/presentationml/2006/ole">
            <p:oleObj spid="_x0000_s101378" name="Equation" r:id="rId3" imgW="1993680" imgH="73656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3. Compute the Matrix 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use the elements of M to compute N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pPr lvl="1"/>
            <a:r>
              <a:rPr lang="en-CA" dirty="0" smtClean="0"/>
              <a:t>note that N is symmetric</a:t>
            </a:r>
            <a:endParaRPr lang="en-US" dirty="0"/>
          </a:p>
        </p:txBody>
      </p:sp>
      <p:graphicFrame>
        <p:nvGraphicFramePr>
          <p:cNvPr id="102402" name="Object 9"/>
          <p:cNvGraphicFramePr>
            <a:graphicFrameLocks noChangeAspect="1"/>
          </p:cNvGraphicFramePr>
          <p:nvPr/>
        </p:nvGraphicFramePr>
        <p:xfrm>
          <a:off x="594360" y="1676400"/>
          <a:ext cx="7955280" cy="1951673"/>
        </p:xfrm>
        <a:graphic>
          <a:graphicData uri="http://schemas.openxmlformats.org/presentationml/2006/ole">
            <p:oleObj spid="_x0000_s102402" name="Equation" r:id="rId3" imgW="4419360" imgH="9396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4. Compute Eigenvectors and </a:t>
            </a:r>
            <a:r>
              <a:rPr lang="en-CA" dirty="0" err="1" smtClean="0"/>
              <a:t>Eigenvalues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compute the eigenvectors and </a:t>
            </a:r>
            <a:r>
              <a:rPr lang="en-CA" dirty="0" err="1" smtClean="0"/>
              <a:t>eigenvalues</a:t>
            </a:r>
            <a:r>
              <a:rPr lang="en-CA" dirty="0" smtClean="0"/>
              <a:t> of N</a:t>
            </a:r>
          </a:p>
          <a:p>
            <a:pPr lvl="1"/>
            <a:r>
              <a:rPr lang="en-CA" dirty="0" smtClean="0"/>
              <a:t>in principle, the eigenvectors and </a:t>
            </a:r>
            <a:r>
              <a:rPr lang="en-CA" dirty="0" err="1" smtClean="0"/>
              <a:t>eigenvalues</a:t>
            </a:r>
            <a:r>
              <a:rPr lang="en-CA" dirty="0" smtClean="0"/>
              <a:t> can be found by finding the roots of a 4</a:t>
            </a:r>
            <a:r>
              <a:rPr lang="en-CA" baseline="30000" dirty="0" smtClean="0"/>
              <a:t>th</a:t>
            </a:r>
            <a:r>
              <a:rPr lang="en-CA" dirty="0" smtClean="0"/>
              <a:t> order polynomial but numeric methods are easier</a:t>
            </a:r>
          </a:p>
          <a:p>
            <a:pPr lvl="2"/>
            <a:r>
              <a:rPr lang="en-CA" dirty="0" smtClean="0"/>
              <a:t>the fact that N is symmetric allows for efficient numeric </a:t>
            </a:r>
            <a:r>
              <a:rPr lang="en-CA" dirty="0" err="1" smtClean="0"/>
              <a:t>eigenvalue</a:t>
            </a:r>
            <a:r>
              <a:rPr lang="en-CA" dirty="0" smtClean="0"/>
              <a:t>/vector solvers</a:t>
            </a:r>
          </a:p>
          <a:p>
            <a:pPr lvl="2"/>
            <a:r>
              <a:rPr lang="en-CA" dirty="0" smtClean="0"/>
              <a:t>in </a:t>
            </a:r>
            <a:r>
              <a:rPr lang="en-CA" dirty="0" err="1" smtClean="0"/>
              <a:t>Matlab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61608" y="3276600"/>
            <a:ext cx="77251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smtClean="0">
                <a:latin typeface="Courier New" pitchFamily="49" charset="0"/>
                <a:cs typeface="Courier New" pitchFamily="49" charset="0"/>
              </a:rPr>
              <a:t>% D is a diagonal matrix of </a:t>
            </a:r>
            <a:r>
              <a:rPr lang="en-CA" sz="2000" dirty="0" err="1" smtClean="0">
                <a:latin typeface="Courier New" pitchFamily="49" charset="0"/>
                <a:cs typeface="Courier New" pitchFamily="49" charset="0"/>
              </a:rPr>
              <a:t>eigenvalues</a:t>
            </a:r>
            <a:endParaRPr lang="en-CA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CA" sz="2000" dirty="0" smtClean="0">
                <a:latin typeface="Courier New" pitchFamily="49" charset="0"/>
                <a:cs typeface="Courier New" pitchFamily="49" charset="0"/>
              </a:rPr>
              <a:t>% columns of V are the corresponding eigenvectors</a:t>
            </a:r>
          </a:p>
          <a:p>
            <a:r>
              <a:rPr lang="en-CA" sz="2000" dirty="0" smtClean="0">
                <a:latin typeface="Courier New" pitchFamily="49" charset="0"/>
                <a:cs typeface="Courier New" pitchFamily="49" charset="0"/>
              </a:rPr>
              <a:t>[V, D] = </a:t>
            </a:r>
            <a:r>
              <a:rPr lang="en-CA" sz="2000" dirty="0" err="1" smtClean="0">
                <a:latin typeface="Courier New" pitchFamily="49" charset="0"/>
                <a:cs typeface="Courier New" pitchFamily="49" charset="0"/>
              </a:rPr>
              <a:t>eig</a:t>
            </a:r>
            <a:r>
              <a:rPr lang="en-CA" sz="2000" dirty="0" smtClean="0">
                <a:latin typeface="Courier New" pitchFamily="49" charset="0"/>
                <a:cs typeface="Courier New" pitchFamily="49" charset="0"/>
              </a:rPr>
              <a:t>(N);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5. Find the Quaternion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quaternion representing the estimated rotation is the eigenvector corresponding to the largest positive </a:t>
            </a:r>
            <a:r>
              <a:rPr lang="en-CA" dirty="0" err="1" smtClean="0"/>
              <a:t>eigenvalue</a:t>
            </a:r>
            <a:endParaRPr lang="en-CA" dirty="0" smtClean="0"/>
          </a:p>
          <a:p>
            <a:pPr lvl="2"/>
            <a:r>
              <a:rPr lang="en-CA" dirty="0" smtClean="0"/>
              <a:t>in </a:t>
            </a:r>
            <a:r>
              <a:rPr lang="en-CA" dirty="0" err="1" smtClean="0"/>
              <a:t>Matlab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61608" y="2133600"/>
            <a:ext cx="541686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smtClean="0">
                <a:latin typeface="Courier New" pitchFamily="49" charset="0"/>
                <a:cs typeface="Courier New" pitchFamily="49" charset="0"/>
              </a:rPr>
              <a:t>% y is the largest </a:t>
            </a:r>
            <a:r>
              <a:rPr lang="en-CA" sz="2000" dirty="0" err="1" smtClean="0">
                <a:latin typeface="Courier New" pitchFamily="49" charset="0"/>
                <a:cs typeface="Courier New" pitchFamily="49" charset="0"/>
              </a:rPr>
              <a:t>eigenvalue</a:t>
            </a:r>
            <a:endParaRPr lang="en-CA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CA" sz="2000" dirty="0" smtClean="0">
                <a:latin typeface="Courier New" pitchFamily="49" charset="0"/>
                <a:cs typeface="Courier New" pitchFamily="49" charset="0"/>
              </a:rPr>
              <a:t>% </a:t>
            </a:r>
            <a:r>
              <a:rPr lang="en-CA" sz="2000" dirty="0" err="1" smtClean="0">
                <a:latin typeface="Courier New" pitchFamily="49" charset="0"/>
                <a:cs typeface="Courier New" pitchFamily="49" charset="0"/>
              </a:rPr>
              <a:t>idx</a:t>
            </a:r>
            <a:r>
              <a:rPr lang="en-CA" sz="2000" dirty="0" smtClean="0">
                <a:latin typeface="Courier New" pitchFamily="49" charset="0"/>
                <a:cs typeface="Courier New" pitchFamily="49" charset="0"/>
              </a:rPr>
              <a:t> is the index of y in </a:t>
            </a:r>
            <a:r>
              <a:rPr lang="en-CA" sz="2000" dirty="0" err="1" smtClean="0">
                <a:latin typeface="Courier New" pitchFamily="49" charset="0"/>
                <a:cs typeface="Courier New" pitchFamily="49" charset="0"/>
              </a:rPr>
              <a:t>diag</a:t>
            </a:r>
            <a:r>
              <a:rPr lang="en-CA" sz="2000" dirty="0" smtClean="0">
                <a:latin typeface="Courier New" pitchFamily="49" charset="0"/>
                <a:cs typeface="Courier New" pitchFamily="49" charset="0"/>
              </a:rPr>
              <a:t>(D)</a:t>
            </a:r>
          </a:p>
          <a:p>
            <a:r>
              <a:rPr lang="en-CA" sz="2000" dirty="0" smtClean="0">
                <a:latin typeface="Courier New" pitchFamily="49" charset="0"/>
                <a:cs typeface="Courier New" pitchFamily="49" charset="0"/>
              </a:rPr>
              <a:t>[y, </a:t>
            </a:r>
            <a:r>
              <a:rPr lang="en-CA" sz="2000" dirty="0" err="1" smtClean="0">
                <a:latin typeface="Courier New" pitchFamily="49" charset="0"/>
                <a:cs typeface="Courier New" pitchFamily="49" charset="0"/>
              </a:rPr>
              <a:t>idx</a:t>
            </a:r>
            <a:r>
              <a:rPr lang="en-CA" sz="2000" dirty="0" smtClean="0">
                <a:latin typeface="Courier New" pitchFamily="49" charset="0"/>
                <a:cs typeface="Courier New" pitchFamily="49" charset="0"/>
              </a:rPr>
              <a:t>] = max(</a:t>
            </a:r>
            <a:r>
              <a:rPr lang="en-CA" sz="2000" dirty="0" err="1" smtClean="0">
                <a:latin typeface="Courier New" pitchFamily="49" charset="0"/>
                <a:cs typeface="Courier New" pitchFamily="49" charset="0"/>
              </a:rPr>
              <a:t>diag</a:t>
            </a:r>
            <a:r>
              <a:rPr lang="en-CA" sz="2000" dirty="0" smtClean="0">
                <a:latin typeface="Courier New" pitchFamily="49" charset="0"/>
                <a:cs typeface="Courier New" pitchFamily="49" charset="0"/>
              </a:rPr>
              <a:t>(D));</a:t>
            </a:r>
          </a:p>
          <a:p>
            <a:r>
              <a:rPr lang="en-CA" sz="2000" dirty="0" smtClean="0">
                <a:latin typeface="Courier New" pitchFamily="49" charset="0"/>
                <a:cs typeface="Courier New" pitchFamily="49" charset="0"/>
              </a:rPr>
              <a:t>Q = V(:, </a:t>
            </a:r>
            <a:r>
              <a:rPr lang="en-CA" sz="2000" dirty="0" err="1" smtClean="0">
                <a:latin typeface="Courier New" pitchFamily="49" charset="0"/>
                <a:cs typeface="Courier New" pitchFamily="49" charset="0"/>
              </a:rPr>
              <a:t>idx</a:t>
            </a:r>
            <a:r>
              <a:rPr lang="en-CA" sz="20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6. Compute the Translation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use the </a:t>
            </a:r>
            <a:r>
              <a:rPr lang="en-CA" dirty="0" err="1" smtClean="0"/>
              <a:t>centroids</a:t>
            </a:r>
            <a:r>
              <a:rPr lang="en-CA" dirty="0" smtClean="0"/>
              <a:t> to compute the estimated translation</a:t>
            </a:r>
          </a:p>
          <a:p>
            <a:pPr lvl="1"/>
            <a:r>
              <a:rPr lang="en-CA" dirty="0" smtClean="0"/>
              <a:t>recall that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using the </a:t>
            </a:r>
            <a:r>
              <a:rPr lang="en-CA" dirty="0" err="1" smtClean="0"/>
              <a:t>centroids</a:t>
            </a:r>
            <a:endParaRPr lang="en-US" dirty="0"/>
          </a:p>
        </p:txBody>
      </p:sp>
      <p:graphicFrame>
        <p:nvGraphicFramePr>
          <p:cNvPr id="103426" name="Object 9"/>
          <p:cNvGraphicFramePr>
            <a:graphicFrameLocks noChangeAspect="1"/>
          </p:cNvGraphicFramePr>
          <p:nvPr/>
        </p:nvGraphicFramePr>
        <p:xfrm>
          <a:off x="3733800" y="1600200"/>
          <a:ext cx="1676400" cy="555625"/>
        </p:xfrm>
        <a:graphic>
          <a:graphicData uri="http://schemas.openxmlformats.org/presentationml/2006/ole">
            <p:oleObj spid="_x0000_s103426" name="Equation" r:id="rId3" imgW="838080" imgH="241200" progId="Equation.3">
              <p:embed/>
            </p:oleObj>
          </a:graphicData>
        </a:graphic>
      </p:graphicFrame>
      <p:graphicFrame>
        <p:nvGraphicFramePr>
          <p:cNvPr id="103427" name="Object 9"/>
          <p:cNvGraphicFramePr>
            <a:graphicFrameLocks noChangeAspect="1"/>
          </p:cNvGraphicFramePr>
          <p:nvPr/>
        </p:nvGraphicFramePr>
        <p:xfrm>
          <a:off x="2857500" y="3055938"/>
          <a:ext cx="3429000" cy="525462"/>
        </p:xfrm>
        <a:graphic>
          <a:graphicData uri="http://schemas.openxmlformats.org/presentationml/2006/ole">
            <p:oleObj spid="_x0000_s103427" name="Equation" r:id="rId4" imgW="1714320" imgH="22860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1288</TotalTime>
  <Words>336</Words>
  <Application>Microsoft Office PowerPoint</Application>
  <PresentationFormat>On-screen Show (4:3)</PresentationFormat>
  <Paragraphs>83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Origin</vt:lpstr>
      <vt:lpstr>Equation</vt:lpstr>
      <vt:lpstr>Microsoft Equation 3.0</vt:lpstr>
      <vt:lpstr>Day 05</vt:lpstr>
      <vt:lpstr>Problem Statement</vt:lpstr>
      <vt:lpstr>Problem Statement</vt:lpstr>
      <vt:lpstr>1. Compute the Centroids</vt:lpstr>
      <vt:lpstr>2. Compute the Matrix M</vt:lpstr>
      <vt:lpstr>3. Compute the Matrix N</vt:lpstr>
      <vt:lpstr>4. Compute Eigenvectors and Eigenvalues</vt:lpstr>
      <vt:lpstr>5. Find the Quaternion</vt:lpstr>
      <vt:lpstr>6. Compute the Translation</vt:lpstr>
      <vt:lpstr>Issues</vt:lpstr>
      <vt:lpstr>Issues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mab</cp:lastModifiedBy>
  <cp:revision>18</cp:revision>
  <dcterms:created xsi:type="dcterms:W3CDTF">2011-01-07T01:27:12Z</dcterms:created>
  <dcterms:modified xsi:type="dcterms:W3CDTF">2011-01-19T06:12:32Z</dcterms:modified>
</cp:coreProperties>
</file>